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7" r:id="rId3"/>
  </p:sldIdLst>
  <p:sldSz cx="6858000" cy="9906000" type="A4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1008" y="7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573264"/>
            <a:ext cx="1157288" cy="12208228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57175" y="573264"/>
            <a:ext cx="3357563" cy="1220822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57175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628900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BA5196-5EF2-4B99-B972-04E00B7D6E30}" type="datetimeFigureOut">
              <a:rPr kumimoji="1" lang="ja-JP" altLang="en-US" smtClean="0"/>
              <a:pPr/>
              <a:t>2020/12/7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BEA8E7-6CF9-43D2-A471-4F55DC8AC2F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/>
          <p:cNvGraphicFramePr>
            <a:graphicFrameLocks noGrp="1"/>
          </p:cNvGraphicFramePr>
          <p:nvPr>
            <p:extLst/>
          </p:nvPr>
        </p:nvGraphicFramePr>
        <p:xfrm>
          <a:off x="332656" y="344488"/>
          <a:ext cx="2304256" cy="10801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803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40060">
                <a:tc rowSpan="2"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r>
                        <a:rPr kumimoji="1" lang="ja-JP" altLang="en-US" sz="950" dirty="0" smtClean="0">
                          <a:latin typeface="ＭＳ 明朝" pitchFamily="17" charset="-128"/>
                          <a:ea typeface="ＭＳ 明朝" pitchFamily="17" charset="-128"/>
                        </a:rPr>
                        <a:t>厚生労働省記入欄</a:t>
                      </a:r>
                      <a:endParaRPr kumimoji="1" lang="ja-JP" altLang="en-US" sz="9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登録番号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40060">
                <a:tc vMerge="1"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500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登録年月日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5" name="表 4"/>
          <p:cNvGraphicFramePr>
            <a:graphicFrameLocks noGrp="1"/>
          </p:cNvGraphicFramePr>
          <p:nvPr>
            <p:extLst/>
          </p:nvPr>
        </p:nvGraphicFramePr>
        <p:xfrm>
          <a:off x="2780929" y="344488"/>
          <a:ext cx="3384375" cy="10801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3843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8012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6" name="表 5"/>
          <p:cNvGraphicFramePr>
            <a:graphicFrameLocks noGrp="1"/>
          </p:cNvGraphicFramePr>
          <p:nvPr>
            <p:extLst/>
          </p:nvPr>
        </p:nvGraphicFramePr>
        <p:xfrm>
          <a:off x="332656" y="1568688"/>
          <a:ext cx="6120072" cy="576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4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4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4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4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44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32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1512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504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</a:tblGrid>
              <a:tr h="288000">
                <a:tc gridSpan="13"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ＭＳ 明朝" pitchFamily="17" charset="-128"/>
                          <a:ea typeface="ＭＳ 明朝" pitchFamily="17" charset="-128"/>
                        </a:rPr>
                        <a:t>　　　　　　　　　　</a:t>
                      </a:r>
                      <a:endParaRPr kumimoji="1" lang="ja-JP" altLang="en-US" sz="1500" b="1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dist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受験地コード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850" strike="noStrike" kern="0" spc="0" baseline="0" dirty="0" smtClean="0">
                          <a:solidFill>
                            <a:schemeClr val="tx1"/>
                          </a:solidFill>
                          <a:latin typeface="ＭＳ 明朝" pitchFamily="17" charset="-128"/>
                          <a:ea typeface="ＭＳ 明朝" pitchFamily="17" charset="-128"/>
                        </a:rPr>
                        <a:t>平成</a:t>
                      </a:r>
                      <a:endParaRPr kumimoji="1" lang="en-US" altLang="ja-JP" sz="850" strike="noStrike" kern="0" spc="0" baseline="0" dirty="0" smtClean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l"/>
                      <a:r>
                        <a:rPr kumimoji="1" lang="ja-JP" altLang="en-US" sz="850" kern="0" spc="0" baseline="0" dirty="0" smtClean="0">
                          <a:solidFill>
                            <a:schemeClr val="tx1"/>
                          </a:solidFill>
                          <a:latin typeface="ＭＳ 明朝" pitchFamily="17" charset="-128"/>
                          <a:ea typeface="ＭＳ 明朝" pitchFamily="17" charset="-128"/>
                        </a:rPr>
                        <a:t>令和</a:t>
                      </a:r>
                      <a:endParaRPr kumimoji="1" lang="ja-JP" altLang="en-US" sz="850" kern="0" spc="0" baseline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8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8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年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月施行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第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回視能訓練士国家試験合格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受験地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850" dirty="0" smtClean="0">
                          <a:latin typeface="ＭＳ 明朝" pitchFamily="17" charset="-128"/>
                          <a:ea typeface="ＭＳ 明朝" pitchFamily="17" charset="-128"/>
                        </a:rPr>
                        <a:t>受験番号</a:t>
                      </a:r>
                      <a:endParaRPr kumimoji="1" lang="ja-JP" altLang="en-US" sz="8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7" name="表 6"/>
          <p:cNvGraphicFramePr>
            <a:graphicFrameLocks noGrp="1"/>
          </p:cNvGraphicFramePr>
          <p:nvPr>
            <p:extLst/>
          </p:nvPr>
        </p:nvGraphicFramePr>
        <p:xfrm>
          <a:off x="305272" y="2288704"/>
          <a:ext cx="6364088" cy="172869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36408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524389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en-US" altLang="ja-JP" sz="1050" dirty="0" smtClean="0">
                          <a:latin typeface="ＭＳ 明朝" pitchFamily="17" charset="-128"/>
                          <a:ea typeface="ＭＳ 明朝" pitchFamily="17" charset="-128"/>
                        </a:rPr>
                        <a:t>1 </a:t>
                      </a:r>
                      <a:r>
                        <a:rPr kumimoji="1" lang="ja-JP" altLang="en-US" sz="1050" dirty="0" smtClean="0">
                          <a:latin typeface="ＭＳ 明朝" pitchFamily="17" charset="-128"/>
                          <a:ea typeface="ＭＳ 明朝" pitchFamily="17" charset="-128"/>
                        </a:rPr>
                        <a:t>～ </a:t>
                      </a:r>
                      <a:r>
                        <a:rPr kumimoji="1" lang="en-US" altLang="ja-JP" sz="1050" dirty="0" smtClean="0">
                          <a:latin typeface="ＭＳ 明朝" pitchFamily="17" charset="-128"/>
                          <a:ea typeface="ＭＳ 明朝" pitchFamily="17" charset="-128"/>
                        </a:rPr>
                        <a:t>4 </a:t>
                      </a:r>
                      <a:r>
                        <a:rPr kumimoji="1" lang="ja-JP" altLang="en-US" sz="1050" dirty="0" smtClean="0">
                          <a:latin typeface="ＭＳ 明朝" pitchFamily="17" charset="-128"/>
                          <a:ea typeface="ＭＳ 明朝" pitchFamily="17" charset="-128"/>
                        </a:rPr>
                        <a:t>の有無について</a:t>
                      </a:r>
                      <a:r>
                        <a:rPr kumimoji="1" lang="ja-JP" altLang="en-US" sz="1050" b="1" u="wavyHeavy" baseline="0" dirty="0" smtClean="0">
                          <a:latin typeface="ＭＳ 明朝" pitchFamily="17" charset="-128"/>
                          <a:ea typeface="ＭＳ 明朝" pitchFamily="17" charset="-128"/>
                        </a:rPr>
                        <a:t>必ず</a:t>
                      </a:r>
                      <a:r>
                        <a:rPr kumimoji="1" lang="ja-JP" altLang="en-US" sz="1050" dirty="0" smtClean="0">
                          <a:latin typeface="ＭＳ 明朝" pitchFamily="17" charset="-128"/>
                          <a:ea typeface="ＭＳ 明朝" pitchFamily="17" charset="-128"/>
                        </a:rPr>
                        <a:t>該当するどちらかを○で囲むこと。</a:t>
                      </a:r>
                      <a:endParaRPr kumimoji="1" lang="en-US" altLang="ja-JP" sz="105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500"/>
                        </a:lnSpc>
                      </a:pPr>
                      <a:endParaRPr kumimoji="1" lang="en-US" altLang="ja-JP" sz="105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en-US" altLang="ja-JP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1</a:t>
                      </a:r>
                      <a:r>
                        <a:rPr kumimoji="1" lang="ja-JP" altLang="en-US" sz="1000" dirty="0" err="1" smtClean="0">
                          <a:latin typeface="ＭＳ 明朝" pitchFamily="17" charset="-128"/>
                          <a:ea typeface="ＭＳ 明朝" pitchFamily="17" charset="-128"/>
                        </a:rPr>
                        <a:t>．</a:t>
                      </a: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罰金以上の刑に処せられたことの有無。（有の場合、その罪、刑及び刑の確定年月日）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　</a:t>
                      </a:r>
                      <a:r>
                        <a:rPr kumimoji="1" lang="ja-JP" altLang="en-US" sz="1000" b="0" dirty="0" smtClean="0">
                          <a:latin typeface="+mj-ea"/>
                          <a:ea typeface="+mj-ea"/>
                        </a:rPr>
                        <a:t>有 ・ 無</a:t>
                      </a:r>
                      <a:r>
                        <a:rPr kumimoji="1" lang="ja-JP" altLang="en-US" sz="900" dirty="0" smtClean="0">
                          <a:latin typeface="ＭＳ 明朝" pitchFamily="17" charset="-128"/>
                          <a:ea typeface="ＭＳ 明朝" pitchFamily="17" charset="-128"/>
                        </a:rPr>
                        <a:t>　</a:t>
                      </a:r>
                      <a:r>
                        <a:rPr kumimoji="1" lang="ja-JP" altLang="en-US" sz="1050" u="sng" baseline="0" dirty="0" smtClean="0">
                          <a:solidFill>
                            <a:schemeClr val="bg1"/>
                          </a:solidFill>
                          <a:uFill>
                            <a:solidFill>
                              <a:schemeClr val="tx1"/>
                            </a:solidFill>
                          </a:uFill>
                          <a:latin typeface="ＭＳ 明朝" pitchFamily="17" charset="-128"/>
                          <a:ea typeface="ＭＳ 明朝" pitchFamily="17" charset="-128"/>
                        </a:rPr>
                        <a:t>・・・・・・・・・・・・・・・・・・・・・・・・・・・・・・・・・・・・・・・・</a:t>
                      </a:r>
                      <a:endParaRPr kumimoji="1" lang="en-US" altLang="ja-JP" sz="1000" b="0" dirty="0" smtClean="0">
                        <a:latin typeface="+mj-ea"/>
                        <a:ea typeface="+mj-ea"/>
                      </a:endParaRPr>
                    </a:p>
                    <a:p>
                      <a:pPr>
                        <a:lnSpc>
                          <a:spcPts val="300"/>
                        </a:lnSpc>
                      </a:pPr>
                      <a:endParaRPr kumimoji="1" lang="ja-JP" altLang="en-US" sz="1050" b="0" dirty="0">
                        <a:latin typeface="+mj-ea"/>
                        <a:ea typeface="+mj-ea"/>
                      </a:endParaRPr>
                    </a:p>
                  </a:txBody>
                  <a:tcPr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726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2</a:t>
                      </a:r>
                      <a:r>
                        <a:rPr kumimoji="1" lang="ja-JP" altLang="en-US" sz="1000" dirty="0" err="1" smtClean="0">
                          <a:latin typeface="ＭＳ 明朝" pitchFamily="17" charset="-128"/>
                          <a:ea typeface="ＭＳ 明朝" pitchFamily="17" charset="-128"/>
                        </a:rPr>
                        <a:t>．</a:t>
                      </a: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視能訓練士の業務に関し犯罪又は不正の行為を行ったことの有無。（有の場合、違反の事実及び年月日）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　</a:t>
                      </a:r>
                      <a:r>
                        <a:rPr kumimoji="1" lang="ja-JP" altLang="en-US" sz="1000" b="0" kern="1200" dirty="0" smtClean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有 ・ 無</a:t>
                      </a: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</a:t>
                      </a:r>
                      <a:r>
                        <a:rPr kumimoji="1" lang="ja-JP" altLang="en-US" sz="1050" u="sng" baseline="0" dirty="0" smtClean="0">
                          <a:solidFill>
                            <a:schemeClr val="bg1"/>
                          </a:solidFill>
                          <a:uFill>
                            <a:solidFill>
                              <a:schemeClr val="tx1"/>
                            </a:solidFill>
                          </a:uFill>
                          <a:latin typeface="ＭＳ 明朝" pitchFamily="17" charset="-128"/>
                          <a:ea typeface="ＭＳ 明朝" pitchFamily="17" charset="-128"/>
                        </a:rPr>
                        <a:t>・・・・・・・・・・・・・・・・・・・・・・・・・・・・・・・・・・・・・・・・</a:t>
                      </a:r>
                      <a:endParaRPr kumimoji="1" lang="ja-JP" altLang="en-US" sz="1000" u="sng" baseline="0" dirty="0">
                        <a:solidFill>
                          <a:schemeClr val="tx1"/>
                        </a:solidFill>
                        <a:uFill>
                          <a:solidFill>
                            <a:schemeClr val="tx1"/>
                          </a:solidFill>
                        </a:u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7265">
                <a:tc>
                  <a:txBody>
                    <a:bodyPr/>
                    <a:lstStyle/>
                    <a:p>
                      <a:pPr>
                        <a:lnSpc>
                          <a:spcPts val="300"/>
                        </a:lnSpc>
                      </a:pP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en-US" altLang="ja-JP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3</a:t>
                      </a:r>
                      <a:r>
                        <a:rPr kumimoji="1" lang="ja-JP" altLang="en-US" sz="1000" dirty="0" err="1" smtClean="0">
                          <a:latin typeface="ＭＳ 明朝" pitchFamily="17" charset="-128"/>
                          <a:ea typeface="ＭＳ 明朝" pitchFamily="17" charset="-128"/>
                        </a:rPr>
                        <a:t>．</a:t>
                      </a: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出願後の本籍又は氏名の変更の有無。（有の場合、出願時の本籍又は氏名）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　</a:t>
                      </a:r>
                      <a:r>
                        <a:rPr kumimoji="1" lang="ja-JP" altLang="en-US" sz="1000" b="0" dirty="0" smtClean="0">
                          <a:latin typeface="+mj-ea"/>
                          <a:ea typeface="+mj-ea"/>
                        </a:rPr>
                        <a:t>有 ・ 無</a:t>
                      </a: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</a:t>
                      </a:r>
                      <a:r>
                        <a:rPr kumimoji="1" lang="ja-JP" altLang="en-US" sz="1050" u="sng" dirty="0" smtClean="0">
                          <a:latin typeface="ＭＳ 明朝" pitchFamily="17" charset="-128"/>
                          <a:ea typeface="ＭＳ 明朝" pitchFamily="17" charset="-128"/>
                        </a:rPr>
                        <a:t>　</a:t>
                      </a:r>
                      <a:r>
                        <a:rPr kumimoji="1" lang="ja-JP" altLang="en-US" sz="1050" u="sng" baseline="0" dirty="0" smtClean="0">
                          <a:solidFill>
                            <a:schemeClr val="bg1"/>
                          </a:solidFill>
                          <a:uFill>
                            <a:solidFill>
                              <a:schemeClr val="tx1"/>
                            </a:solidFill>
                          </a:uFill>
                          <a:latin typeface="ＭＳ 明朝" pitchFamily="17" charset="-128"/>
                          <a:ea typeface="ＭＳ 明朝" pitchFamily="17" charset="-128"/>
                        </a:rPr>
                        <a:t>・・・・・・・・・・・・・・・・・・・・・・・・・・・・・・・・・・・・・・・</a:t>
                      </a:r>
                      <a:endParaRPr kumimoji="1" lang="ja-JP" altLang="en-US" sz="1050" u="sng" baseline="0" dirty="0">
                        <a:solidFill>
                          <a:schemeClr val="bg1"/>
                        </a:solidFill>
                        <a:uFill>
                          <a:solidFill>
                            <a:schemeClr val="tx1"/>
                          </a:solidFill>
                        </a:u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7265">
                <a:tc>
                  <a:txBody>
                    <a:bodyPr/>
                    <a:lstStyle/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en-US" altLang="ja-JP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4</a:t>
                      </a:r>
                      <a:r>
                        <a:rPr kumimoji="1" lang="ja-JP" altLang="en-US" sz="1000" dirty="0" err="1" smtClean="0">
                          <a:latin typeface="ＭＳ 明朝" pitchFamily="17" charset="-128"/>
                          <a:ea typeface="ＭＳ 明朝" pitchFamily="17" charset="-128"/>
                        </a:rPr>
                        <a:t>．</a:t>
                      </a: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旧姓併記の希望の有無。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>
                        <a:lnSpc>
                          <a:spcPts val="13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　　</a:t>
                      </a:r>
                      <a:r>
                        <a:rPr kumimoji="1" lang="ja-JP" altLang="en-US" sz="1000" b="0" kern="1200" dirty="0" smtClean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有 ・ 無</a:t>
                      </a:r>
                      <a:endParaRPr kumimoji="1" lang="ja-JP" altLang="en-US" sz="1000" u="sng" baseline="0" dirty="0">
                        <a:solidFill>
                          <a:schemeClr val="bg1"/>
                        </a:solidFill>
                        <a:uFill>
                          <a:solidFill>
                            <a:schemeClr val="tx1"/>
                          </a:solidFill>
                        </a:u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8" name="正方形/長方形 7"/>
          <p:cNvSpPr/>
          <p:nvPr/>
        </p:nvSpPr>
        <p:spPr>
          <a:xfrm>
            <a:off x="260648" y="4016896"/>
            <a:ext cx="3816424" cy="50405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50000"/>
              </a:lnSpc>
            </a:pPr>
            <a:r>
              <a:rPr kumimoji="1" lang="ja-JP" altLang="en-US" sz="14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  上記により、</a:t>
            </a:r>
            <a:r>
              <a:rPr lang="ja-JP" altLang="en-US" sz="1400" b="1" dirty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視能訓練士</a:t>
            </a:r>
            <a:r>
              <a:rPr kumimoji="1" lang="ja-JP" altLang="en-US" sz="14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免許を申請します。</a:t>
            </a:r>
            <a:endParaRPr kumimoji="1" lang="en-US" altLang="ja-JP" sz="1400" b="1" dirty="0" smtClean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8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　　</a:t>
            </a:r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</a:t>
            </a:r>
            <a:r>
              <a:rPr lang="ja-JP" altLang="en-US" sz="1000" u="sng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</a:t>
            </a:r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年</a:t>
            </a:r>
            <a:r>
              <a:rPr lang="ja-JP" altLang="en-US" sz="1000" u="sng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</a:t>
            </a:r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月</a:t>
            </a:r>
            <a:r>
              <a:rPr lang="ja-JP" altLang="en-US" sz="1000" u="sng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</a:t>
            </a:r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日</a:t>
            </a:r>
            <a:endParaRPr kumimoji="1" lang="ja-JP" altLang="en-US" sz="10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graphicFrame>
        <p:nvGraphicFramePr>
          <p:cNvPr id="9" name="表 8"/>
          <p:cNvGraphicFramePr>
            <a:graphicFrameLocks noGrp="1"/>
          </p:cNvGraphicFramePr>
          <p:nvPr>
            <p:extLst/>
          </p:nvPr>
        </p:nvGraphicFramePr>
        <p:xfrm>
          <a:off x="365951" y="4593016"/>
          <a:ext cx="2124248" cy="31425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0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24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14259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本  籍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（国籍）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都　道</a:t>
                      </a:r>
                      <a:endParaRPr kumimoji="1" lang="en-US" altLang="ja-JP" sz="1000" b="0" dirty="0" smtClean="0">
                        <a:latin typeface="+mn-ea"/>
                        <a:ea typeface="+mn-ea"/>
                      </a:endParaRPr>
                    </a:p>
                    <a:p>
                      <a:pPr algn="r"/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府　県</a:t>
                      </a:r>
                      <a:endParaRPr kumimoji="1" lang="ja-JP" altLang="en-US" sz="1000" b="0" dirty="0">
                        <a:latin typeface="+mn-ea"/>
                        <a:ea typeface="+mn-ea"/>
                      </a:endParaRPr>
                    </a:p>
                  </a:txBody>
                  <a:tcPr marL="36000" marR="36000" marT="0" marB="0" anchor="ctr">
                    <a:lnL w="635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10" name="表 9"/>
          <p:cNvGraphicFramePr>
            <a:graphicFrameLocks noGrp="1"/>
          </p:cNvGraphicFramePr>
          <p:nvPr>
            <p:extLst/>
          </p:nvPr>
        </p:nvGraphicFramePr>
        <p:xfrm>
          <a:off x="365951" y="5026231"/>
          <a:ext cx="6120680" cy="6012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0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4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3506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91361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4360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住   　　　所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1000" dirty="0" smtClean="0">
                          <a:latin typeface="+mn-ea"/>
                          <a:ea typeface="+mn-ea"/>
                        </a:rPr>
                        <a:t> </a:t>
                      </a:r>
                      <a:endParaRPr kumimoji="1" lang="en-US" altLang="ja-JP" sz="1000" dirty="0" smtClean="0">
                        <a:latin typeface="+mn-ea"/>
                        <a:ea typeface="+mn-ea"/>
                      </a:endParaRPr>
                    </a:p>
                    <a:p>
                      <a:pPr algn="r"/>
                      <a:endParaRPr kumimoji="1" lang="ja-JP" altLang="en-US" sz="10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 都　道</a:t>
                      </a:r>
                      <a:endParaRPr kumimoji="1" lang="en-US" altLang="ja-JP" sz="1000" b="0" dirty="0" smtClean="0">
                        <a:latin typeface="+mn-ea"/>
                        <a:ea typeface="+mn-ea"/>
                      </a:endParaRPr>
                    </a:p>
                    <a:p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 府　県</a:t>
                      </a:r>
                      <a:endParaRPr kumimoji="1" lang="ja-JP" altLang="en-US" sz="1000" b="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9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電   　　　話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000" dirty="0" smtClean="0">
                          <a:latin typeface="+mn-ea"/>
                          <a:ea typeface="+mn-ea"/>
                        </a:rPr>
                        <a:t>　　　　　　　　（　</a:t>
                      </a:r>
                      <a:endParaRPr kumimoji="1" lang="en-US" altLang="ja-JP" sz="1000" dirty="0" smtClean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　　　　　）</a:t>
                      </a:r>
                      <a:endParaRPr kumimoji="1" lang="ja-JP" altLang="en-US" sz="1000" b="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1" name="表 10"/>
          <p:cNvGraphicFramePr>
            <a:graphicFrameLocks noGrp="1"/>
          </p:cNvGraphicFramePr>
          <p:nvPr>
            <p:extLst/>
          </p:nvPr>
        </p:nvGraphicFramePr>
        <p:xfrm>
          <a:off x="365951" y="5746387"/>
          <a:ext cx="4176063" cy="131996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0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6024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ふりがな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（氏）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（名）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94337">
                <a:tc rowSpan="2">
                  <a:txBody>
                    <a:bodyPr/>
                    <a:lstStyle/>
                    <a:p>
                      <a:pPr algn="dist"/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氏名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marL="0" marR="0" indent="0" algn="di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800" dirty="0" smtClean="0">
                          <a:latin typeface="ＭＳ 明朝" pitchFamily="17" charset="-128"/>
                          <a:ea typeface="ＭＳ 明朝" pitchFamily="17" charset="-128"/>
                        </a:rPr>
                        <a:t>(</a:t>
                      </a:r>
                      <a:r>
                        <a:rPr kumimoji="1" lang="ja-JP" altLang="en-US" sz="800" dirty="0" smtClean="0">
                          <a:latin typeface="ＭＳ 明朝" pitchFamily="17" charset="-128"/>
                          <a:ea typeface="ＭＳ 明朝" pitchFamily="17" charset="-128"/>
                        </a:rPr>
                        <a:t>旧姓</a:t>
                      </a:r>
                      <a:r>
                        <a:rPr kumimoji="1" lang="en-US" altLang="ja-JP" sz="800" dirty="0" smtClean="0">
                          <a:latin typeface="ＭＳ 明朝" pitchFamily="17" charset="-128"/>
                          <a:ea typeface="ＭＳ 明朝" pitchFamily="17" charset="-128"/>
                        </a:rPr>
                        <a:t>)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48331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通称名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endParaRPr kumimoji="1" lang="ja-JP" altLang="en-US" sz="8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2" name="表 11"/>
          <p:cNvGraphicFramePr>
            <a:graphicFrameLocks noGrp="1"/>
          </p:cNvGraphicFramePr>
          <p:nvPr>
            <p:extLst/>
          </p:nvPr>
        </p:nvGraphicFramePr>
        <p:xfrm>
          <a:off x="5337276" y="5745144"/>
          <a:ext cx="1152064" cy="957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78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性　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男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78800">
                <a:tc v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女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3" name="表 12"/>
          <p:cNvGraphicFramePr>
            <a:graphicFrameLocks noGrp="1"/>
          </p:cNvGraphicFramePr>
          <p:nvPr>
            <p:extLst/>
          </p:nvPr>
        </p:nvGraphicFramePr>
        <p:xfrm>
          <a:off x="365951" y="7185304"/>
          <a:ext cx="3531600" cy="609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0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04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1836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</a:tblGrid>
              <a:tr h="504000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生 年 月 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>
                        <a:lnSpc>
                          <a:spcPts val="1200"/>
                        </a:lnSpc>
                      </a:pPr>
                      <a:r>
                        <a:rPr kumimoji="1" lang="ja-JP" altLang="en-US" sz="900" dirty="0" smtClean="0">
                          <a:latin typeface="+mn-ea"/>
                          <a:ea typeface="+mn-ea"/>
                        </a:rPr>
                        <a:t>昭　和</a:t>
                      </a:r>
                      <a:endParaRPr kumimoji="1" lang="en-US" altLang="ja-JP" sz="300" dirty="0" smtClean="0">
                        <a:latin typeface="+mn-ea"/>
                        <a:ea typeface="+mn-ea"/>
                      </a:endParaRPr>
                    </a:p>
                    <a:p>
                      <a:pPr algn="dist">
                        <a:lnSpc>
                          <a:spcPts val="1200"/>
                        </a:lnSpc>
                      </a:pPr>
                      <a:r>
                        <a:rPr kumimoji="1" lang="ja-JP" altLang="en-US" sz="900" dirty="0" smtClean="0">
                          <a:latin typeface="+mn-ea"/>
                          <a:ea typeface="+mn-ea"/>
                        </a:rPr>
                        <a:t>平　成</a:t>
                      </a:r>
                      <a:endParaRPr kumimoji="1" lang="en-US" altLang="ja-JP" sz="900" dirty="0" smtClean="0">
                        <a:latin typeface="+mn-ea"/>
                        <a:ea typeface="+mn-ea"/>
                      </a:endParaRPr>
                    </a:p>
                    <a:p>
                      <a:pPr algn="dist">
                        <a:lnSpc>
                          <a:spcPts val="1200"/>
                        </a:lnSpc>
                      </a:pPr>
                      <a:r>
                        <a:rPr kumimoji="1" lang="ja-JP" altLang="en-US" sz="9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令和</a:t>
                      </a:r>
                      <a:endParaRPr kumimoji="1" lang="en-US" altLang="ja-JP" sz="90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algn="dist">
                        <a:lnSpc>
                          <a:spcPts val="1200"/>
                        </a:lnSpc>
                      </a:pPr>
                      <a:r>
                        <a:rPr kumimoji="1" lang="ja-JP" altLang="en-US" sz="900" dirty="0" smtClean="0">
                          <a:latin typeface="+mn-ea"/>
                          <a:ea typeface="+mn-ea"/>
                        </a:rPr>
                        <a:t>西　暦</a:t>
                      </a:r>
                      <a:endParaRPr kumimoji="1" lang="en-US" altLang="ja-JP" sz="900" dirty="0" smtClean="0">
                        <a:latin typeface="+mn-ea"/>
                        <a:ea typeface="+mn-ea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年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月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" name="正方形/長方形 13"/>
          <p:cNvSpPr/>
          <p:nvPr/>
        </p:nvSpPr>
        <p:spPr>
          <a:xfrm>
            <a:off x="365951" y="7796290"/>
            <a:ext cx="3096344" cy="36004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50000"/>
              </a:lnSpc>
            </a:pPr>
            <a:r>
              <a:rPr kumimoji="1" lang="ja-JP" altLang="en-US" sz="15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厚生労働大臣　殿</a:t>
            </a:r>
            <a:endParaRPr kumimoji="1" lang="ja-JP" altLang="en-US" sz="1500" b="1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graphicFrame>
        <p:nvGraphicFramePr>
          <p:cNvPr id="15" name="表 14"/>
          <p:cNvGraphicFramePr>
            <a:graphicFrameLocks noGrp="1"/>
          </p:cNvGraphicFramePr>
          <p:nvPr>
            <p:extLst/>
          </p:nvPr>
        </p:nvGraphicFramePr>
        <p:xfrm>
          <a:off x="365951" y="8193360"/>
          <a:ext cx="6087384" cy="136815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912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2912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2912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80327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厚生労働省の受付印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都道府県の受付印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保健所の受付印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87825"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6" name="正方形/長方形 15"/>
          <p:cNvSpPr/>
          <p:nvPr/>
        </p:nvSpPr>
        <p:spPr>
          <a:xfrm>
            <a:off x="2168860" y="1496616"/>
            <a:ext cx="2520280" cy="28803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dist">
              <a:lnSpc>
                <a:spcPct val="150000"/>
              </a:lnSpc>
            </a:pPr>
            <a:r>
              <a:rPr lang="ja-JP" altLang="en-US" sz="1500" b="1" dirty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視能訓練士</a:t>
            </a:r>
            <a:r>
              <a:rPr lang="ja-JP" altLang="en-US" sz="15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免許申請書</a:t>
            </a:r>
            <a:endParaRPr kumimoji="1" lang="ja-JP" altLang="en-US" sz="15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cxnSp>
        <p:nvCxnSpPr>
          <p:cNvPr id="18" name="直線コネクタ 17"/>
          <p:cNvCxnSpPr/>
          <p:nvPr/>
        </p:nvCxnSpPr>
        <p:spPr>
          <a:xfrm>
            <a:off x="6093296" y="128464"/>
            <a:ext cx="648072" cy="648072"/>
          </a:xfrm>
          <a:prstGeom prst="line">
            <a:avLst/>
          </a:prstGeom>
          <a:ln w="63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正方形/長方形 18"/>
          <p:cNvSpPr/>
          <p:nvPr/>
        </p:nvSpPr>
        <p:spPr>
          <a:xfrm rot="2602444">
            <a:off x="6424791" y="377492"/>
            <a:ext cx="324000" cy="45719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正方形/長方形 19"/>
          <p:cNvSpPr/>
          <p:nvPr/>
        </p:nvSpPr>
        <p:spPr>
          <a:xfrm>
            <a:off x="6165304" y="128464"/>
            <a:ext cx="648072" cy="14401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6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ホチキス位置</a:t>
            </a:r>
            <a:endParaRPr kumimoji="1" lang="ja-JP" altLang="en-US" sz="6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3140968" y="704528"/>
            <a:ext cx="2664296" cy="43204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dist"/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収入印紙欄</a:t>
            </a:r>
            <a:endParaRPr lang="en-US" altLang="ja-JP" sz="1000" dirty="0" smtClean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  <a:p>
            <a:pPr algn="dist"/>
            <a:r>
              <a:rPr kumimoji="1"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（収入印紙は消印しないで下さい）</a:t>
            </a:r>
            <a:endParaRPr kumimoji="1" lang="ja-JP" altLang="en-US" sz="10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graphicFrame>
        <p:nvGraphicFramePr>
          <p:cNvPr id="22" name="表 21"/>
          <p:cNvGraphicFramePr>
            <a:graphicFrameLocks noGrp="1"/>
          </p:cNvGraphicFramePr>
          <p:nvPr>
            <p:extLst/>
          </p:nvPr>
        </p:nvGraphicFramePr>
        <p:xfrm>
          <a:off x="3501237" y="8376944"/>
          <a:ext cx="936063" cy="360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606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0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60040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900" dirty="0" smtClean="0">
                          <a:latin typeface="ＭＳ 明朝" pitchFamily="17" charset="-128"/>
                          <a:ea typeface="ＭＳ 明朝" pitchFamily="17" charset="-128"/>
                        </a:rPr>
                        <a:t>都道府県</a:t>
                      </a:r>
                      <a:endParaRPr kumimoji="1" lang="en-US" altLang="ja-JP" sz="9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r>
                        <a:rPr kumimoji="1" lang="ja-JP" altLang="en-US" sz="900" dirty="0" smtClean="0">
                          <a:latin typeface="ＭＳ 明朝" pitchFamily="17" charset="-128"/>
                          <a:ea typeface="ＭＳ 明朝" pitchFamily="17" charset="-128"/>
                        </a:rPr>
                        <a:t>コード</a:t>
                      </a:r>
                      <a:endParaRPr kumimoji="1" lang="ja-JP" altLang="en-US" sz="9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54000" marR="54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36000" marB="3600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36000" marB="36000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" name="テキスト ボックス 1"/>
          <p:cNvSpPr txBox="1"/>
          <p:nvPr/>
        </p:nvSpPr>
        <p:spPr>
          <a:xfrm>
            <a:off x="1340768" y="4994867"/>
            <a:ext cx="36004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b="1" dirty="0" smtClean="0"/>
              <a:t>〒</a:t>
            </a:r>
            <a:endParaRPr kumimoji="1" lang="ja-JP" altLang="en-US" b="1" dirty="0"/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6531441" y="992560"/>
            <a:ext cx="353943" cy="3528392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sz="1100" b="1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様式第一号</a:t>
            </a:r>
            <a:r>
              <a:rPr kumimoji="1" lang="ja-JP" altLang="en-US" sz="1100" dirty="0" smtClean="0">
                <a:latin typeface="ＭＳ 明朝" panose="02020609040205080304" pitchFamily="17" charset="-128"/>
                <a:ea typeface="ＭＳ 明朝" panose="02020609040205080304" pitchFamily="17" charset="-128"/>
              </a:rPr>
              <a:t>（第一条の三関係）</a:t>
            </a:r>
            <a:endParaRPr kumimoji="1" lang="ja-JP" altLang="en-US" sz="11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663868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/>
        </p:nvSpPr>
        <p:spPr>
          <a:xfrm>
            <a:off x="296652" y="6011924"/>
            <a:ext cx="6264696" cy="64807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5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上記の視能訓練士免許証を（</a:t>
            </a:r>
            <a:r>
              <a:rPr kumimoji="1" lang="ja-JP" altLang="en-US" sz="1500" dirty="0" smtClean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き損・亡失</a:t>
            </a:r>
            <a:r>
              <a:rPr kumimoji="1" lang="ja-JP" altLang="en-US" sz="15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）したので、関係書</a:t>
            </a:r>
            <a:r>
              <a:rPr lang="ja-JP" altLang="en-US" sz="1500" b="1" dirty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類を</a:t>
            </a:r>
            <a:endParaRPr kumimoji="1" lang="en-US" altLang="ja-JP" sz="1500" b="1" dirty="0" smtClean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  <a:p>
            <a:pPr>
              <a:lnSpc>
                <a:spcPts val="1000"/>
              </a:lnSpc>
            </a:pPr>
            <a:endParaRPr lang="en-US" altLang="ja-JP" sz="1500" b="1" dirty="0" smtClean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  <a:p>
            <a:r>
              <a:rPr lang="ja-JP" altLang="en-US" sz="15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添えて</a:t>
            </a:r>
            <a:r>
              <a:rPr kumimoji="1" lang="ja-JP" altLang="en-US" sz="15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免許証の再交付を申請します。</a:t>
            </a:r>
            <a:endParaRPr kumimoji="1" lang="en-US" altLang="ja-JP" sz="1500" b="1" dirty="0" smtClean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  <a:p>
            <a:pPr>
              <a:lnSpc>
                <a:spcPts val="400"/>
              </a:lnSpc>
            </a:pPr>
            <a:endParaRPr kumimoji="1" lang="en-US" altLang="ja-JP" sz="1500" b="1" dirty="0" smtClean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  <a:p>
            <a:pPr>
              <a:spcBef>
                <a:spcPts val="300"/>
              </a:spcBef>
            </a:pPr>
            <a:r>
              <a:rPr lang="ja-JP" altLang="en-US" sz="8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　　　　　</a:t>
            </a:r>
            <a:r>
              <a:rPr lang="ja-JP" altLang="en-US" sz="1000" u="sng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</a:t>
            </a:r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年</a:t>
            </a:r>
            <a:r>
              <a:rPr lang="ja-JP" altLang="en-US" sz="1000" u="sng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</a:t>
            </a:r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月</a:t>
            </a:r>
            <a:r>
              <a:rPr lang="ja-JP" altLang="en-US" sz="1000" u="sng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　　　</a:t>
            </a:r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日</a:t>
            </a:r>
            <a:endParaRPr kumimoji="1" lang="ja-JP" altLang="en-US" sz="10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graphicFrame>
        <p:nvGraphicFramePr>
          <p:cNvPr id="10" name="表 9"/>
          <p:cNvGraphicFramePr>
            <a:graphicFrameLocks noGrp="1"/>
          </p:cNvGraphicFramePr>
          <p:nvPr>
            <p:extLst/>
          </p:nvPr>
        </p:nvGraphicFramePr>
        <p:xfrm>
          <a:off x="411055" y="6659996"/>
          <a:ext cx="6003654" cy="8892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72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4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5907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4924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6571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61755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0">
                <a:tc gridSpan="7">
                  <a:txBody>
                    <a:bodyPr/>
                    <a:lstStyle/>
                    <a:p>
                      <a:pPr algn="dist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住   　　　所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1000" dirty="0" smtClean="0">
                          <a:latin typeface="+mn-ea"/>
                          <a:ea typeface="+mn-ea"/>
                        </a:rPr>
                        <a:t>都</a:t>
                      </a:r>
                      <a:endParaRPr kumimoji="1" lang="en-US" altLang="ja-JP" sz="1000" dirty="0" smtClean="0">
                        <a:latin typeface="+mn-ea"/>
                        <a:ea typeface="+mn-ea"/>
                      </a:endParaRPr>
                    </a:p>
                    <a:p>
                      <a:pPr algn="r"/>
                      <a:r>
                        <a:rPr kumimoji="1" lang="ja-JP" altLang="en-US" sz="1000" dirty="0" smtClean="0">
                          <a:latin typeface="+mn-ea"/>
                          <a:ea typeface="+mn-ea"/>
                        </a:rPr>
                        <a:t>府</a:t>
                      </a:r>
                      <a:endParaRPr kumimoji="1" lang="ja-JP" altLang="en-US" sz="10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道</a:t>
                      </a:r>
                      <a:endParaRPr kumimoji="1" lang="en-US" altLang="ja-JP" sz="1000" b="0" dirty="0" smtClean="0">
                        <a:latin typeface="+mn-ea"/>
                        <a:ea typeface="+mn-ea"/>
                      </a:endParaRPr>
                    </a:p>
                    <a:p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県</a:t>
                      </a:r>
                      <a:endParaRPr kumimoji="1" lang="ja-JP" altLang="en-US" sz="1000" b="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氏　　　　名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0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b="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電　　　　話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（　　　）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13" name="表 12"/>
          <p:cNvGraphicFramePr>
            <a:graphicFrameLocks noGrp="1"/>
          </p:cNvGraphicFramePr>
          <p:nvPr>
            <p:extLst/>
          </p:nvPr>
        </p:nvGraphicFramePr>
        <p:xfrm>
          <a:off x="404664" y="4520952"/>
          <a:ext cx="3615214" cy="5715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081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4332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761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761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8761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8761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87616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87616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87616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87616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187616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187616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187616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</a:tblGrid>
              <a:tr h="50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生 年 月 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800" dirty="0" smtClean="0">
                          <a:latin typeface="+mn-ea"/>
                          <a:ea typeface="+mn-ea"/>
                        </a:rPr>
                        <a:t>大　正</a:t>
                      </a:r>
                      <a:endParaRPr kumimoji="1" lang="en-US" altLang="ja-JP" sz="800" dirty="0" smtClean="0">
                        <a:latin typeface="+mn-ea"/>
                        <a:ea typeface="+mn-ea"/>
                      </a:endParaRPr>
                    </a:p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800" dirty="0" smtClean="0">
                          <a:latin typeface="+mn-ea"/>
                          <a:ea typeface="+mn-ea"/>
                        </a:rPr>
                        <a:t>昭　和</a:t>
                      </a:r>
                      <a:endParaRPr kumimoji="1" lang="en-US" altLang="ja-JP" sz="800" dirty="0" smtClean="0">
                        <a:latin typeface="+mn-ea"/>
                        <a:ea typeface="+mn-ea"/>
                      </a:endParaRPr>
                    </a:p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800" dirty="0" smtClean="0">
                          <a:latin typeface="+mn-ea"/>
                          <a:ea typeface="+mn-ea"/>
                        </a:rPr>
                        <a:t>平　成</a:t>
                      </a:r>
                      <a:endParaRPr kumimoji="1" lang="en-US" altLang="ja-JP" sz="800" dirty="0" smtClean="0">
                        <a:latin typeface="+mn-ea"/>
                        <a:ea typeface="+mn-ea"/>
                      </a:endParaRPr>
                    </a:p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8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令　和</a:t>
                      </a:r>
                      <a:endParaRPr kumimoji="1" lang="en-US" altLang="ja-JP" sz="80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algn="ctr">
                        <a:lnSpc>
                          <a:spcPts val="900"/>
                        </a:lnSpc>
                      </a:pPr>
                      <a:r>
                        <a:rPr kumimoji="1" lang="ja-JP" altLang="en-US" sz="800" dirty="0" smtClean="0">
                          <a:latin typeface="+mn-ea"/>
                          <a:ea typeface="+mn-ea"/>
                        </a:rPr>
                        <a:t>西　暦</a:t>
                      </a:r>
                      <a:endParaRPr kumimoji="1" lang="en-US" altLang="ja-JP" sz="800" dirty="0" smtClean="0">
                        <a:latin typeface="+mn-ea"/>
                        <a:ea typeface="+mn-ea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年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月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" name="正方形/長方形 13"/>
          <p:cNvSpPr/>
          <p:nvPr/>
        </p:nvSpPr>
        <p:spPr>
          <a:xfrm>
            <a:off x="443930" y="7545288"/>
            <a:ext cx="3096344" cy="36004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50000"/>
              </a:lnSpc>
            </a:pPr>
            <a:r>
              <a:rPr kumimoji="1" lang="ja-JP" altLang="en-US" sz="15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厚生労働大臣</a:t>
            </a:r>
            <a:r>
              <a:rPr lang="ja-JP" altLang="en-US" sz="1500" b="1" dirty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 </a:t>
            </a:r>
            <a:r>
              <a:rPr kumimoji="1" lang="ja-JP" altLang="en-US" sz="15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 殿</a:t>
            </a:r>
            <a:endParaRPr kumimoji="1" lang="ja-JP" altLang="en-US" sz="1500" b="1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graphicFrame>
        <p:nvGraphicFramePr>
          <p:cNvPr id="15" name="表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3896819"/>
              </p:ext>
            </p:extLst>
          </p:nvPr>
        </p:nvGraphicFramePr>
        <p:xfrm>
          <a:off x="365951" y="7977336"/>
          <a:ext cx="6087384" cy="158417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912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2912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2912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08800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厚生労働省の受付印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都道府県の受付印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保健所</a:t>
                      </a:r>
                      <a:r>
                        <a:rPr kumimoji="1" lang="ja-JP" altLang="en-US" sz="1000" smtClean="0">
                          <a:latin typeface="ＭＳ 明朝" pitchFamily="17" charset="-128"/>
                          <a:ea typeface="ＭＳ 明朝" pitchFamily="17" charset="-128"/>
                        </a:rPr>
                        <a:t>の受付印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5376"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6" name="正方形/長方形 15"/>
          <p:cNvSpPr/>
          <p:nvPr/>
        </p:nvSpPr>
        <p:spPr>
          <a:xfrm>
            <a:off x="1641469" y="1511424"/>
            <a:ext cx="3575062" cy="28803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lang="ja-JP" altLang="en-US" sz="1500" b="1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視能訓練士免許証再交付申請書</a:t>
            </a:r>
            <a:endParaRPr kumimoji="1" lang="ja-JP" altLang="en-US" sz="15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cxnSp>
        <p:nvCxnSpPr>
          <p:cNvPr id="18" name="直線コネクタ 17"/>
          <p:cNvCxnSpPr/>
          <p:nvPr/>
        </p:nvCxnSpPr>
        <p:spPr>
          <a:xfrm>
            <a:off x="6093296" y="128464"/>
            <a:ext cx="648072" cy="648072"/>
          </a:xfrm>
          <a:prstGeom prst="line">
            <a:avLst/>
          </a:prstGeom>
          <a:ln w="63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正方形/長方形 18"/>
          <p:cNvSpPr/>
          <p:nvPr/>
        </p:nvSpPr>
        <p:spPr>
          <a:xfrm rot="2602444">
            <a:off x="6424791" y="377492"/>
            <a:ext cx="324000" cy="45719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正方形/長方形 19"/>
          <p:cNvSpPr/>
          <p:nvPr/>
        </p:nvSpPr>
        <p:spPr>
          <a:xfrm>
            <a:off x="6165304" y="128464"/>
            <a:ext cx="648072" cy="14401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6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ホチキス位置</a:t>
            </a:r>
            <a:endParaRPr kumimoji="1" lang="ja-JP" altLang="en-US" sz="6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3212976" y="560512"/>
            <a:ext cx="2664296" cy="432048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dist"/>
            <a:r>
              <a:rPr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収入印紙欄</a:t>
            </a:r>
            <a:endParaRPr lang="en-US" altLang="ja-JP" sz="1000" dirty="0" smtClean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  <a:p>
            <a:pPr algn="dist"/>
            <a:r>
              <a:rPr kumimoji="1" lang="ja-JP" altLang="en-US" sz="1000" dirty="0" smtClean="0">
                <a:solidFill>
                  <a:schemeClr val="tx1"/>
                </a:solidFill>
                <a:latin typeface="ＭＳ 明朝" pitchFamily="17" charset="-128"/>
                <a:ea typeface="ＭＳ 明朝" pitchFamily="17" charset="-128"/>
              </a:rPr>
              <a:t>（収入印紙は消印しないで下さい）</a:t>
            </a:r>
            <a:endParaRPr kumimoji="1" lang="ja-JP" altLang="en-US" sz="1000" dirty="0">
              <a:solidFill>
                <a:schemeClr val="tx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graphicFrame>
        <p:nvGraphicFramePr>
          <p:cNvPr id="22" name="表 21"/>
          <p:cNvGraphicFramePr>
            <a:graphicFrameLocks noGrp="1"/>
          </p:cNvGraphicFramePr>
          <p:nvPr>
            <p:extLst/>
          </p:nvPr>
        </p:nvGraphicFramePr>
        <p:xfrm>
          <a:off x="3428999" y="8193360"/>
          <a:ext cx="1008113" cy="360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2040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85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85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60040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900" dirty="0" smtClean="0">
                          <a:latin typeface="ＭＳ 明朝" pitchFamily="17" charset="-128"/>
                          <a:ea typeface="ＭＳ 明朝" pitchFamily="17" charset="-128"/>
                        </a:rPr>
                        <a:t>都道府県</a:t>
                      </a:r>
                      <a:endParaRPr kumimoji="1" lang="en-US" altLang="ja-JP" sz="9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r>
                        <a:rPr kumimoji="1" lang="ja-JP" altLang="en-US" sz="900" dirty="0" smtClean="0">
                          <a:latin typeface="ＭＳ 明朝" pitchFamily="17" charset="-128"/>
                          <a:ea typeface="ＭＳ 明朝" pitchFamily="17" charset="-128"/>
                        </a:rPr>
                        <a:t>コード</a:t>
                      </a:r>
                      <a:endParaRPr kumimoji="1" lang="ja-JP" altLang="en-US" sz="9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54000" marR="54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36000" marB="3600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36000" marB="36000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3" name="表 22"/>
          <p:cNvGraphicFramePr>
            <a:graphicFrameLocks noGrp="1"/>
          </p:cNvGraphicFramePr>
          <p:nvPr>
            <p:extLst/>
          </p:nvPr>
        </p:nvGraphicFramePr>
        <p:xfrm>
          <a:off x="407211" y="2000672"/>
          <a:ext cx="5758093" cy="457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58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828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40309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194400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</a:tblGrid>
              <a:tr h="4572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登　録　番　号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第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号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登録年月日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</a:pPr>
                      <a:r>
                        <a:rPr kumimoji="1" lang="ja-JP" altLang="en-US" sz="800" dirty="0" smtClean="0">
                          <a:latin typeface="ＭＳ ゴシック" pitchFamily="49" charset="-128"/>
                          <a:ea typeface="ＭＳ ゴシック" pitchFamily="49" charset="-128"/>
                        </a:rPr>
                        <a:t>昭　和</a:t>
                      </a:r>
                      <a:endParaRPr kumimoji="1" lang="en-US" altLang="ja-JP" sz="800" dirty="0" smtClean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  <a:p>
                      <a:pPr algn="ctr">
                        <a:lnSpc>
                          <a:spcPts val="1000"/>
                        </a:lnSpc>
                      </a:pPr>
                      <a:r>
                        <a:rPr kumimoji="1" lang="ja-JP" altLang="en-US" sz="800" dirty="0" smtClean="0">
                          <a:latin typeface="ＭＳ ゴシック" pitchFamily="49" charset="-128"/>
                          <a:ea typeface="ＭＳ ゴシック" pitchFamily="49" charset="-128"/>
                        </a:rPr>
                        <a:t>平　成</a:t>
                      </a:r>
                      <a:endParaRPr kumimoji="1" lang="en-US" altLang="ja-JP" sz="800" dirty="0" smtClean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  <a:p>
                      <a:pPr algn="ctr">
                        <a:lnSpc>
                          <a:spcPts val="1000"/>
                        </a:lnSpc>
                      </a:pPr>
                      <a:r>
                        <a:rPr kumimoji="1" lang="ja-JP" altLang="en-US" sz="800" dirty="0" smtClean="0">
                          <a:solidFill>
                            <a:schemeClr val="tx1"/>
                          </a:solidFill>
                          <a:latin typeface="ＭＳ ゴシック" pitchFamily="49" charset="-128"/>
                          <a:ea typeface="ＭＳ ゴシック" pitchFamily="49" charset="-128"/>
                        </a:rPr>
                        <a:t>令　和</a:t>
                      </a:r>
                      <a:endParaRPr kumimoji="1" lang="ja-JP" altLang="en-US" sz="800" dirty="0">
                        <a:solidFill>
                          <a:schemeClr val="tx1"/>
                        </a:solidFill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年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月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5" name="表 24"/>
          <p:cNvGraphicFramePr>
            <a:graphicFrameLocks noGrp="1"/>
          </p:cNvGraphicFramePr>
          <p:nvPr>
            <p:extLst/>
          </p:nvPr>
        </p:nvGraphicFramePr>
        <p:xfrm>
          <a:off x="404663" y="5169024"/>
          <a:ext cx="6012668" cy="741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9008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6633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729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729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729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729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729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932661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97294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97294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197294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2045237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37084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免　許　取　得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資　　　　　格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 smtClean="0">
                          <a:latin typeface="+mn-ea"/>
                          <a:ea typeface="+mn-ea"/>
                        </a:rPr>
                        <a:t>昭　和</a:t>
                      </a:r>
                      <a:endParaRPr kumimoji="1" lang="en-US" altLang="ja-JP" sz="800" dirty="0" smtClean="0">
                        <a:latin typeface="+mn-ea"/>
                        <a:ea typeface="+mn-ea"/>
                      </a:endParaRPr>
                    </a:p>
                    <a:p>
                      <a:pPr algn="ctr"/>
                      <a:r>
                        <a:rPr kumimoji="1" lang="ja-JP" altLang="en-US" sz="800" dirty="0" smtClean="0">
                          <a:latin typeface="+mn-ea"/>
                          <a:ea typeface="+mn-ea"/>
                        </a:rPr>
                        <a:t>平　成</a:t>
                      </a:r>
                      <a:endParaRPr kumimoji="1" lang="en-US" altLang="ja-JP" sz="800" dirty="0" smtClean="0">
                        <a:latin typeface="+mn-ea"/>
                        <a:ea typeface="+mn-ea"/>
                      </a:endParaRPr>
                    </a:p>
                    <a:p>
                      <a:pPr algn="ctr"/>
                      <a:r>
                        <a:rPr kumimoji="1" lang="ja-JP" altLang="en-US" sz="800" b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令　和</a:t>
                      </a:r>
                      <a:endParaRPr kumimoji="1" lang="ja-JP" altLang="en-US" sz="8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年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月　施行　第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>
                        <a:spcBef>
                          <a:spcPts val="1200"/>
                        </a:spcBef>
                        <a:spcAft>
                          <a:spcPts val="1200"/>
                        </a:spcAft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回視能訓練士試験合格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000" dirty="0"/>
                    </a:p>
                  </a:txBody>
                  <a:tcPr marL="0" marR="0" marT="0" marB="0" anchor="ctr"/>
                </a:tc>
                <a:tc gridSpan="11">
                  <a:txBody>
                    <a:bodyPr/>
                    <a:lstStyle/>
                    <a:p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ＭＳ 明朝" pitchFamily="17" charset="-128"/>
                          <a:ea typeface="ＭＳ 明朝" pitchFamily="17" charset="-128"/>
                        </a:rPr>
                        <a:t>（上記試験以外により免許を受けた者にあっては、その資格）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24" name="表 23"/>
          <p:cNvGraphicFramePr>
            <a:graphicFrameLocks noGrp="1"/>
          </p:cNvGraphicFramePr>
          <p:nvPr>
            <p:extLst/>
          </p:nvPr>
        </p:nvGraphicFramePr>
        <p:xfrm>
          <a:off x="404664" y="272480"/>
          <a:ext cx="2304256" cy="10801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803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40060">
                <a:tc rowSpan="2"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r>
                        <a:rPr kumimoji="1" lang="ja-JP" altLang="en-US" sz="950" dirty="0" smtClean="0">
                          <a:latin typeface="ＭＳ 明朝" pitchFamily="17" charset="-128"/>
                          <a:ea typeface="ＭＳ 明朝" pitchFamily="17" charset="-128"/>
                        </a:rPr>
                        <a:t>厚生労働省記入欄</a:t>
                      </a:r>
                      <a:endParaRPr kumimoji="1" lang="ja-JP" altLang="en-US" sz="95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登録番号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40060">
                <a:tc vMerge="1"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500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再　交　付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l">
                        <a:lnSpc>
                          <a:spcPct val="150000"/>
                        </a:lnSpc>
                      </a:pPr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年　月　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>
                        <a:lnSpc>
                          <a:spcPct val="150000"/>
                        </a:lnSpc>
                      </a:pP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29" name="表 28"/>
          <p:cNvGraphicFramePr>
            <a:graphicFrameLocks noGrp="1"/>
          </p:cNvGraphicFramePr>
          <p:nvPr>
            <p:extLst/>
          </p:nvPr>
        </p:nvGraphicFramePr>
        <p:xfrm>
          <a:off x="2780929" y="272480"/>
          <a:ext cx="3384375" cy="10801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3843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8012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30" name="表 29"/>
          <p:cNvGraphicFramePr>
            <a:graphicFrameLocks noGrp="1"/>
          </p:cNvGraphicFramePr>
          <p:nvPr>
            <p:extLst/>
          </p:nvPr>
        </p:nvGraphicFramePr>
        <p:xfrm>
          <a:off x="404664" y="2576736"/>
          <a:ext cx="2124249" cy="360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081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3988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24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60040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本  籍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（国籍）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都　道</a:t>
                      </a:r>
                      <a:endParaRPr kumimoji="1" lang="en-US" altLang="ja-JP" sz="1000" b="0" dirty="0" smtClean="0">
                        <a:latin typeface="+mn-ea"/>
                        <a:ea typeface="+mn-ea"/>
                      </a:endParaRPr>
                    </a:p>
                    <a:p>
                      <a:pPr algn="r"/>
                      <a:r>
                        <a:rPr kumimoji="1" lang="ja-JP" altLang="en-US" sz="1000" b="0" dirty="0" smtClean="0">
                          <a:latin typeface="+mn-ea"/>
                          <a:ea typeface="+mn-ea"/>
                        </a:rPr>
                        <a:t>府　県</a:t>
                      </a:r>
                      <a:endParaRPr kumimoji="1" lang="ja-JP" altLang="en-US" sz="1000" b="0" dirty="0">
                        <a:latin typeface="+mn-ea"/>
                        <a:ea typeface="+mn-ea"/>
                      </a:endParaRPr>
                    </a:p>
                  </a:txBody>
                  <a:tcPr marL="36000" marR="36000" marT="0" marB="0" anchor="ctr">
                    <a:lnL w="635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32" name="表 31"/>
          <p:cNvGraphicFramePr>
            <a:graphicFrameLocks noGrp="1"/>
          </p:cNvGraphicFramePr>
          <p:nvPr>
            <p:extLst/>
          </p:nvPr>
        </p:nvGraphicFramePr>
        <p:xfrm>
          <a:off x="5232848" y="3080792"/>
          <a:ext cx="1152064" cy="957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78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性　別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男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78800">
                <a:tc vMerge="1"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女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3" name="テキスト ボックス 2"/>
          <p:cNvSpPr txBox="1"/>
          <p:nvPr/>
        </p:nvSpPr>
        <p:spPr>
          <a:xfrm>
            <a:off x="1344030" y="6822896"/>
            <a:ext cx="24136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/>
              <a:t>〒</a:t>
            </a:r>
            <a:endParaRPr kumimoji="1" lang="ja-JP" altLang="en-US" sz="800" dirty="0"/>
          </a:p>
        </p:txBody>
      </p:sp>
      <p:graphicFrame>
        <p:nvGraphicFramePr>
          <p:cNvPr id="26" name="表 25"/>
          <p:cNvGraphicFramePr>
            <a:graphicFrameLocks noGrp="1"/>
          </p:cNvGraphicFramePr>
          <p:nvPr>
            <p:extLst/>
          </p:nvPr>
        </p:nvGraphicFramePr>
        <p:xfrm>
          <a:off x="404664" y="3056975"/>
          <a:ext cx="4176064" cy="131996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0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96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56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16024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ふりがな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（氏）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（名）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/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94337">
                <a:tc rowSpan="2"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氏名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marL="0" marR="0" indent="0" algn="di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800" dirty="0" smtClean="0">
                          <a:latin typeface="ＭＳ 明朝" pitchFamily="17" charset="-128"/>
                          <a:ea typeface="ＭＳ 明朝" pitchFamily="17" charset="-128"/>
                        </a:rPr>
                        <a:t>(</a:t>
                      </a:r>
                      <a:r>
                        <a:rPr kumimoji="1" lang="ja-JP" altLang="en-US" sz="800" dirty="0" smtClean="0">
                          <a:latin typeface="ＭＳ 明朝" pitchFamily="17" charset="-128"/>
                          <a:ea typeface="ＭＳ 明朝" pitchFamily="17" charset="-128"/>
                        </a:rPr>
                        <a:t>旧姓</a:t>
                      </a:r>
                      <a:r>
                        <a:rPr kumimoji="1" lang="en-US" altLang="ja-JP" sz="800" dirty="0" smtClean="0">
                          <a:latin typeface="ＭＳ 明朝" pitchFamily="17" charset="-128"/>
                          <a:ea typeface="ＭＳ 明朝" pitchFamily="17" charset="-128"/>
                        </a:rPr>
                        <a:t>)</a:t>
                      </a:r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48331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000" dirty="0" smtClean="0">
                          <a:latin typeface="ＭＳ 明朝" pitchFamily="17" charset="-128"/>
                          <a:ea typeface="ＭＳ 明朝" pitchFamily="17" charset="-128"/>
                        </a:rPr>
                        <a:t>通称名</a:t>
                      </a:r>
                      <a:endParaRPr kumimoji="1" lang="en-US" altLang="ja-JP" sz="1000" dirty="0" smtClean="0">
                        <a:latin typeface="ＭＳ 明朝" pitchFamily="17" charset="-128"/>
                        <a:ea typeface="ＭＳ 明朝" pitchFamily="17" charset="-128"/>
                      </a:endParaRPr>
                    </a:p>
                    <a:p>
                      <a:pPr algn="dist"/>
                      <a:endParaRPr kumimoji="1" lang="ja-JP" altLang="en-US" sz="8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1000" dirty="0">
                        <a:latin typeface="ＭＳ 明朝" pitchFamily="17" charset="-128"/>
                        <a:ea typeface="ＭＳ 明朝" pitchFamily="17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7" name="テキスト ボックス 26"/>
          <p:cNvSpPr txBox="1"/>
          <p:nvPr/>
        </p:nvSpPr>
        <p:spPr>
          <a:xfrm>
            <a:off x="6531441" y="992560"/>
            <a:ext cx="353943" cy="3528392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sz="1100" b="1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様式第四号</a:t>
            </a:r>
            <a:r>
              <a:rPr kumimoji="1" lang="ja-JP" altLang="en-US" sz="1100" dirty="0" smtClean="0">
                <a:latin typeface="ＭＳ 明朝" panose="02020609040205080304" pitchFamily="17" charset="-128"/>
                <a:ea typeface="ＭＳ 明朝" panose="02020609040205080304" pitchFamily="17" charset="-128"/>
              </a:rPr>
              <a:t>（第六条関係）</a:t>
            </a:r>
            <a:endParaRPr kumimoji="1" lang="ja-JP" altLang="en-US" sz="11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82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382</TotalTime>
  <Words>701</Words>
  <Application>Microsoft Office PowerPoint</Application>
  <PresentationFormat>A4 210 x 297 mm</PresentationFormat>
  <Paragraphs>137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ＭＳ ゴシック</vt:lpstr>
      <vt:lpstr>ＭＳ 明朝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Company>厚生労働省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厚生労働省ネットワークシステム</dc:creator>
  <cp:lastModifiedBy>麻生 剛平(asou-kouhei)</cp:lastModifiedBy>
  <cp:revision>76</cp:revision>
  <cp:lastPrinted>2020-10-15T15:31:37Z</cp:lastPrinted>
  <dcterms:created xsi:type="dcterms:W3CDTF">2012-07-31T06:58:12Z</dcterms:created>
  <dcterms:modified xsi:type="dcterms:W3CDTF">2020-12-07T06:02:07Z</dcterms:modified>
</cp:coreProperties>
</file>

<file path=docProps/thumbnail.jpeg>
</file>