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08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332656" y="344488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2780929" y="344488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32656" y="1568688"/>
          <a:ext cx="6120072" cy="57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88000">
                <a:tc gridSpan="13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　　　　　　　　</a:t>
                      </a:r>
                      <a:endParaRPr kumimoji="1" lang="ja-JP" altLang="en-US" sz="1500" b="1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受験地コード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strike="noStrike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平成</a:t>
                      </a:r>
                      <a:endParaRPr kumimoji="1" lang="en-US" altLang="ja-JP" sz="850" strike="noStrike" kern="0" spc="0" baseline="0" dirty="0" smtClean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l"/>
                      <a:r>
                        <a:rPr kumimoji="1" lang="ja-JP" altLang="en-US" sz="850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令和</a:t>
                      </a:r>
                      <a:endParaRPr kumimoji="1" lang="ja-JP" altLang="en-US" sz="850" kern="0" spc="0" baseline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月施行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回視能訓練士国家試験合格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受験番号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305272" y="2288704"/>
          <a:ext cx="6364088" cy="17286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6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43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1 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～ </a:t>
                      </a:r>
                      <a:r>
                        <a:rPr kumimoji="1" lang="en-US" altLang="ja-JP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4 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の有無について</a:t>
                      </a:r>
                      <a:r>
                        <a:rPr kumimoji="1" lang="ja-JP" altLang="en-US" sz="1050" b="1" u="wavyHeavy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必ず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該当するどちらかを○で囲むこと。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500"/>
                        </a:lnSpc>
                      </a:pP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1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罰金以上の刑に処せられたことの有無。（有の場合、その罪、刑及び刑の確定年月日）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en-US" altLang="ja-JP" sz="1000" b="0" dirty="0" smtClean="0">
                        <a:latin typeface="+mj-ea"/>
                        <a:ea typeface="+mj-ea"/>
                      </a:endParaRPr>
                    </a:p>
                    <a:p>
                      <a:pPr>
                        <a:lnSpc>
                          <a:spcPts val="300"/>
                        </a:lnSpc>
                      </a:pPr>
                      <a:endParaRPr kumimoji="1" lang="ja-JP" altLang="en-US" sz="1050" b="0" dirty="0">
                        <a:latin typeface="+mj-ea"/>
                        <a:ea typeface="+mj-ea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2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視能訓練士の業務に関し犯罪又は不正の行為を行ったことの有無。（有の場合、違反の事実及び年月日）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00" u="sng" baseline="0" dirty="0">
                        <a:solidFill>
                          <a:schemeClr val="tx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3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出願後の本籍又は氏名の変更の有無。（有の場合、出願時の本籍又は氏名）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4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旧姓併記の希望の有無。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endParaRPr kumimoji="1" lang="ja-JP" altLang="en-US" sz="100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60648" y="4016896"/>
            <a:ext cx="381642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 上記により、</a:t>
            </a:r>
            <a:r>
              <a:rPr lang="ja-JP" altLang="en-US" sz="14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視能訓練士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免許を申請します。</a:t>
            </a:r>
            <a:endParaRPr kumimoji="1" lang="en-US" altLang="ja-JP" sz="14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/>
          </p:nvPr>
        </p:nvGraphicFramePr>
        <p:xfrm>
          <a:off x="365951" y="4593016"/>
          <a:ext cx="2124248" cy="3142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259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/>
          </p:nvPr>
        </p:nvGraphicFramePr>
        <p:xfrm>
          <a:off x="365951" y="5026231"/>
          <a:ext cx="6120680" cy="60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6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 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   　　　話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　　　　　　　　（　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　　　　　）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/>
          </p:nvPr>
        </p:nvGraphicFramePr>
        <p:xfrm>
          <a:off x="365951" y="5746387"/>
          <a:ext cx="4176063" cy="13199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337">
                <a:tc rowSpan="2">
                  <a:txBody>
                    <a:bodyPr/>
                    <a:lstStyle/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</a:t>
                      </a:r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3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/>
          </p:nvPr>
        </p:nvGraphicFramePr>
        <p:xfrm>
          <a:off x="5337276" y="5745144"/>
          <a:ext cx="1152064" cy="9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/>
          </p:nvPr>
        </p:nvGraphicFramePr>
        <p:xfrm>
          <a:off x="365951" y="7185304"/>
          <a:ext cx="353160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3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令和</a:t>
                      </a:r>
                      <a:endParaRPr kumimoji="1" lang="en-US" altLang="ja-JP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西　暦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365951" y="7796290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厚生労働大臣　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/>
          </p:nvPr>
        </p:nvGraphicFramePr>
        <p:xfrm>
          <a:off x="365951" y="8193360"/>
          <a:ext cx="6087384" cy="13681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327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825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2168860" y="1496616"/>
            <a:ext cx="252028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>
              <a:lnSpc>
                <a:spcPct val="150000"/>
              </a:lnSpc>
            </a:pPr>
            <a:r>
              <a:rPr lang="ja-JP" altLang="en-US" sz="15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視能訓練士</a:t>
            </a: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免許申請書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128464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77492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128464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40968" y="704528"/>
            <a:ext cx="26642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/>
          </p:nvPr>
        </p:nvGraphicFramePr>
        <p:xfrm>
          <a:off x="3501237" y="8376944"/>
          <a:ext cx="936063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340768" y="4994867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〒</a:t>
            </a:r>
            <a:endParaRPr kumimoji="1" lang="ja-JP" altLang="en-US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31441" y="992560"/>
            <a:ext cx="353943" cy="3528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様式第一号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（第一条の三関係）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8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96652" y="6011924"/>
            <a:ext cx="62646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上記の視能訓練士免許証を（</a:t>
            </a:r>
            <a:r>
              <a:rPr kumimoji="1" lang="ja-JP" altLang="en-US" sz="15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き損・亡失</a:t>
            </a: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）したので、関係書</a:t>
            </a:r>
            <a:r>
              <a:rPr lang="ja-JP" altLang="en-US" sz="15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類を</a:t>
            </a:r>
            <a:endParaRPr kumimoji="1"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1000"/>
              </a:lnSpc>
            </a:pPr>
            <a:endParaRPr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添えて</a:t>
            </a: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免許証の再交付を申請します。</a:t>
            </a:r>
            <a:endParaRPr kumimoji="1"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400"/>
              </a:lnSpc>
            </a:pPr>
            <a:endParaRPr kumimoji="1"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spcBef>
                <a:spcPts val="300"/>
              </a:spcBef>
            </a:pPr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　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/>
          </p:nvPr>
        </p:nvGraphicFramePr>
        <p:xfrm>
          <a:off x="411055" y="6659996"/>
          <a:ext cx="6003654" cy="88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9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92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5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1755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 gridSpan="7">
                  <a:txBody>
                    <a:bodyPr/>
                    <a:lstStyle/>
                    <a:p>
                      <a:pPr algn="dist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都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府</a:t>
                      </a:r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　　　　名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　　　　話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　　　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/>
          </p:nvPr>
        </p:nvGraphicFramePr>
        <p:xfrm>
          <a:off x="404664" y="4520952"/>
          <a:ext cx="3615214" cy="571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大　正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　和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西　暦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443930" y="7545288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厚生労働大臣</a:t>
            </a:r>
            <a:r>
              <a:rPr lang="ja-JP" altLang="en-US" sz="15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</a:t>
            </a: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896819"/>
              </p:ext>
            </p:extLst>
          </p:nvPr>
        </p:nvGraphicFramePr>
        <p:xfrm>
          <a:off x="365951" y="7977336"/>
          <a:ext cx="6087384" cy="1584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88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</a:t>
                      </a:r>
                      <a:r>
                        <a:rPr kumimoji="1" lang="ja-JP" altLang="en-US" sz="1000" smtClean="0">
                          <a:latin typeface="ＭＳ 明朝" pitchFamily="17" charset="-128"/>
                          <a:ea typeface="ＭＳ 明朝" pitchFamily="17" charset="-128"/>
                        </a:rPr>
                        <a:t>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376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1641469" y="1511424"/>
            <a:ext cx="357506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視能訓練士免許証再交付申請書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128464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77492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128464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212976" y="560512"/>
            <a:ext cx="266429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/>
          </p:nvPr>
        </p:nvGraphicFramePr>
        <p:xfrm>
          <a:off x="3428999" y="8193360"/>
          <a:ext cx="1008113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0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表 22"/>
          <p:cNvGraphicFramePr>
            <a:graphicFrameLocks noGrp="1"/>
          </p:cNvGraphicFramePr>
          <p:nvPr>
            <p:extLst/>
          </p:nvPr>
        </p:nvGraphicFramePr>
        <p:xfrm>
          <a:off x="407211" y="2000672"/>
          <a:ext cx="5758093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0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　録　番　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kumimoji="1" lang="ja-JP" altLang="en-US" sz="800" dirty="0" smtClean="0">
                          <a:latin typeface="ＭＳ ゴシック" pitchFamily="49" charset="-128"/>
                          <a:ea typeface="ＭＳ ゴシック" pitchFamily="49" charset="-128"/>
                        </a:rPr>
                        <a:t>昭　和</a:t>
                      </a:r>
                      <a:endParaRPr kumimoji="1" lang="en-US" altLang="ja-JP" sz="800" dirty="0" smtClean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kumimoji="1" lang="ja-JP" altLang="en-US" sz="800" dirty="0" smtClean="0">
                          <a:latin typeface="ＭＳ ゴシック" pitchFamily="49" charset="-128"/>
                          <a:ea typeface="ＭＳ ゴシック" pitchFamily="49" charset="-128"/>
                        </a:rPr>
                        <a:t>平　成</a:t>
                      </a:r>
                      <a:endParaRPr kumimoji="1" lang="en-US" altLang="ja-JP" sz="800" dirty="0" smtClean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kumimoji="1" lang="ja-JP" altLang="en-US" sz="800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令　和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/>
          </p:nvPr>
        </p:nvGraphicFramePr>
        <p:xfrm>
          <a:off x="404663" y="5169024"/>
          <a:ext cx="6012668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26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4523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免　許　取　得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資　　　　　格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1" lang="ja-JP" altLang="en-US" sz="8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　和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　施行　第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回視能訓練士試験合格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0" marR="0" marT="0" marB="0" anchor="ctr"/>
                </a:tc>
                <a:tc gridSpan="11"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（上記試験以外により免許を受けた者にあっては、その資格）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表 23"/>
          <p:cNvGraphicFramePr>
            <a:graphicFrameLocks noGrp="1"/>
          </p:cNvGraphicFramePr>
          <p:nvPr>
            <p:extLst/>
          </p:nvPr>
        </p:nvGraphicFramePr>
        <p:xfrm>
          <a:off x="404664" y="272480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再　交　付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　月　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表 28"/>
          <p:cNvGraphicFramePr>
            <a:graphicFrameLocks noGrp="1"/>
          </p:cNvGraphicFramePr>
          <p:nvPr>
            <p:extLst/>
          </p:nvPr>
        </p:nvGraphicFramePr>
        <p:xfrm>
          <a:off x="2780929" y="272480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表 29"/>
          <p:cNvGraphicFramePr>
            <a:graphicFrameLocks noGrp="1"/>
          </p:cNvGraphicFramePr>
          <p:nvPr>
            <p:extLst/>
          </p:nvPr>
        </p:nvGraphicFramePr>
        <p:xfrm>
          <a:off x="404664" y="2576736"/>
          <a:ext cx="2124249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表 31"/>
          <p:cNvGraphicFramePr>
            <a:graphicFrameLocks noGrp="1"/>
          </p:cNvGraphicFramePr>
          <p:nvPr>
            <p:extLst/>
          </p:nvPr>
        </p:nvGraphicFramePr>
        <p:xfrm>
          <a:off x="5232848" y="3080792"/>
          <a:ext cx="1152064" cy="9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344030" y="6822896"/>
            <a:ext cx="2413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/>
              <a:t>〒</a:t>
            </a:r>
            <a:endParaRPr kumimoji="1" lang="ja-JP" altLang="en-US" sz="800" dirty="0"/>
          </a:p>
        </p:txBody>
      </p:sp>
      <p:graphicFrame>
        <p:nvGraphicFramePr>
          <p:cNvPr id="26" name="表 25"/>
          <p:cNvGraphicFramePr>
            <a:graphicFrameLocks noGrp="1"/>
          </p:cNvGraphicFramePr>
          <p:nvPr>
            <p:extLst/>
          </p:nvPr>
        </p:nvGraphicFramePr>
        <p:xfrm>
          <a:off x="404664" y="3056975"/>
          <a:ext cx="4176064" cy="13199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5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337">
                <a:tc rowSpan="2"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</a:t>
                      </a:r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3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テキスト ボックス 26"/>
          <p:cNvSpPr txBox="1"/>
          <p:nvPr/>
        </p:nvSpPr>
        <p:spPr>
          <a:xfrm>
            <a:off x="6531441" y="992560"/>
            <a:ext cx="353943" cy="3528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様式第四号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（第六条関係）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701</Words>
  <Application>Microsoft Office PowerPoint</Application>
  <PresentationFormat>A4 210 x 297 mm</PresentationFormat>
  <Paragraphs>137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ゴシック</vt:lpstr>
      <vt:lpstr>ＭＳ 明朝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厚生労働省ネットワークシステム</dc:creator>
  <cp:lastModifiedBy>麻生 剛平(asou-kouhei)</cp:lastModifiedBy>
  <cp:revision>76</cp:revision>
  <cp:lastPrinted>2020-10-15T15:31:37Z</cp:lastPrinted>
  <dcterms:created xsi:type="dcterms:W3CDTF">2012-07-31T06:58:12Z</dcterms:created>
  <dcterms:modified xsi:type="dcterms:W3CDTF">2020-12-07T06:02:07Z</dcterms:modified>
</cp:coreProperties>
</file>